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" charset="1" panose="00000500000000000000"/>
      <p:regular r:id="rId10"/>
    </p:embeddedFont>
    <p:embeddedFont>
      <p:font typeface="Codec Pro Bold" charset="1" panose="000006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7B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28749" y="1348749"/>
            <a:ext cx="6830551" cy="75895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34853" y="1348749"/>
            <a:ext cx="8664076" cy="3460729"/>
            <a:chOff x="0" y="0"/>
            <a:chExt cx="11552102" cy="46143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552102" cy="3607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20"/>
                </a:lnSpc>
              </a:pPr>
              <a:r>
                <a:rPr lang="en-US" sz="6200">
                  <a:solidFill>
                    <a:srgbClr val="FFFFFF"/>
                  </a:solidFill>
                  <a:latin typeface="Codec Pro"/>
                </a:rPr>
                <a:t>ОПРЕДЕЛЕНИЕ ЭМОЦИОНАЛЬНОГО ОКРАСА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07855"/>
              <a:ext cx="5506434" cy="80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spc="70">
                  <a:solidFill>
                    <a:srgbClr val="FFFFFF"/>
                  </a:solidFill>
                  <a:latin typeface="Codec Pro Bold"/>
                </a:rPr>
                <a:t>Кейс Почта Банка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4853" y="5582884"/>
            <a:ext cx="6358522" cy="1311229"/>
            <a:chOff x="0" y="0"/>
            <a:chExt cx="8478030" cy="1748305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8478030" cy="174830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39085" y="226453"/>
              <a:ext cx="7399859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1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00F0D"/>
                  </a:solidFill>
                  <a:latin typeface="Codec Pro"/>
                </a:rPr>
                <a:t>Команда "ELON_MUSK_FREE_INNOPOINTS"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34853" y="7853422"/>
            <a:ext cx="2260567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00F0D"/>
                </a:solidFill>
                <a:latin typeface="Codec Pro"/>
              </a:rPr>
              <a:t>Innopolis student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14114" y="7663557"/>
            <a:ext cx="3926847" cy="117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00F0D"/>
                </a:solidFill>
                <a:latin typeface="Codec Pro"/>
              </a:rPr>
              <a:t>- Виталий</a:t>
            </a: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00F0D"/>
                </a:solidFill>
                <a:latin typeface="Codec Pro"/>
              </a:rPr>
              <a:t>- Матвей</a:t>
            </a: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00F0D"/>
                </a:solidFill>
                <a:latin typeface="Codec Pro"/>
              </a:rPr>
              <a:t>- Евгений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3316983" y="8280459"/>
            <a:ext cx="1306058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667949" cy="10287000"/>
          </a:xfrm>
          <a:prstGeom prst="rect">
            <a:avLst/>
          </a:prstGeom>
          <a:solidFill>
            <a:srgbClr val="F6E6E1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80975" y="2923679"/>
            <a:ext cx="6014565" cy="664259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590159" y="8589159"/>
            <a:ext cx="669141" cy="669141"/>
            <a:chOff x="0" y="0"/>
            <a:chExt cx="892188" cy="89218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 Bold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96711" y="1134821"/>
            <a:ext cx="423687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00F0D"/>
                </a:solidFill>
                <a:latin typeface="Codec Pro"/>
              </a:rPr>
              <a:t>Задачи</a:t>
            </a:r>
          </a:p>
        </p:txBody>
      </p:sp>
      <p:sp>
        <p:nvSpPr>
          <p:cNvPr name="AutoShape 9" id="9"/>
          <p:cNvSpPr/>
          <p:nvPr/>
        </p:nvSpPr>
        <p:spPr>
          <a:xfrm rot="-10800000">
            <a:off x="9144000" y="3723063"/>
            <a:ext cx="6297457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10800000">
            <a:off x="9144000" y="5773865"/>
            <a:ext cx="6297457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144000" y="1645150"/>
            <a:ext cx="629745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С максимальной точностью определить эмоциональный окрас сообщения клиента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191251"/>
            <a:ext cx="653140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Выявить наиболее подходящую модель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6242053"/>
            <a:ext cx="62974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Обучить модель</a:t>
            </a:r>
          </a:p>
        </p:txBody>
      </p:sp>
      <p:sp>
        <p:nvSpPr>
          <p:cNvPr name="AutoShape 14" id="14"/>
          <p:cNvSpPr/>
          <p:nvPr/>
        </p:nvSpPr>
        <p:spPr>
          <a:xfrm rot="-10800000">
            <a:off x="9144000" y="7329367"/>
            <a:ext cx="6297457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9144000" y="7797555"/>
            <a:ext cx="629745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Создать сервис, использующий обученную модель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87B4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76632" y="1291235"/>
            <a:ext cx="6790736" cy="5372045"/>
            <a:chOff x="0" y="0"/>
            <a:chExt cx="9054314" cy="71627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9054314" cy="274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>
                  <a:solidFill>
                    <a:srgbClr val="FFFFFF"/>
                  </a:solidFill>
                  <a:latin typeface="Codec Pro"/>
                </a:rPr>
                <a:t>Потенциальные модели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65402"/>
              <a:ext cx="9054314" cy="399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Запуск и тестирование сложных решений не предоставляется возможным из-за ограниченных вычислительных мощностей. Мы положились на анализ других специалистов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8867" y="8589159"/>
            <a:ext cx="669141" cy="669141"/>
            <a:chOff x="0" y="0"/>
            <a:chExt cx="892188" cy="89218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00F0D"/>
                  </a:solidFill>
                  <a:latin typeface="Codec Pro Bold"/>
                </a:rPr>
                <a:t>3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73981" y="6765680"/>
            <a:ext cx="6575257" cy="498524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984817" y="3609975"/>
            <a:ext cx="629745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•  Решение задачи эмоционального окраса на разных моделях, датасет </a:t>
            </a:r>
            <a:r>
              <a:rPr lang="en-US" sz="3000">
                <a:solidFill>
                  <a:srgbClr val="100F0D"/>
                </a:solidFill>
                <a:latin typeface="Codec Pro Bold"/>
              </a:rPr>
              <a:t>LMD*</a:t>
            </a:r>
            <a:r>
              <a:rPr lang="en-US" sz="3000">
                <a:solidFill>
                  <a:srgbClr val="100F0D"/>
                </a:solidFill>
                <a:latin typeface="Codec Pro"/>
              </a:rPr>
              <a:t>. Автор: </a:t>
            </a:r>
            <a:r>
              <a:rPr lang="en-US" sz="3000">
                <a:solidFill>
                  <a:srgbClr val="100F0D"/>
                </a:solidFill>
                <a:latin typeface="Codec Pro Bold"/>
              </a:rPr>
              <a:t>Raunak Patil</a:t>
            </a:r>
            <a:r>
              <a:rPr lang="en-US" sz="3000">
                <a:solidFill>
                  <a:srgbClr val="100F0D"/>
                </a:solidFill>
                <a:latin typeface="Codec Pro"/>
              </a:rPr>
              <a:t>**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68756" y="8923188"/>
            <a:ext cx="232902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**Приложение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66162" y="8368179"/>
            <a:ext cx="4031615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*LMD - Large Movie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84817" y="1138835"/>
            <a:ext cx="7274483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87B45"/>
                </a:solidFill>
                <a:latin typeface="Codec Pro"/>
              </a:rPr>
              <a:t>Рассмотренные ресурсы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4817" y="5956055"/>
            <a:ext cx="6297457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•  Научная работа на тему анализа эмоционального окраса***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278256" y="9478197"/>
            <a:ext cx="2519521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***Приложение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602019" y="5138738"/>
            <a:ext cx="7372323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590159" y="8589159"/>
            <a:ext cx="669141" cy="669141"/>
            <a:chOff x="0" y="0"/>
            <a:chExt cx="892188" cy="89218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 Bold"/>
                </a:rPr>
                <a:t>4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50991" y="2873138"/>
            <a:ext cx="1405383" cy="12570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929626" y="2873138"/>
            <a:ext cx="1257037" cy="12570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70163" y="6037976"/>
            <a:ext cx="1783519" cy="178351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423126" y="3623986"/>
            <a:ext cx="4818742" cy="3657545"/>
            <a:chOff x="0" y="0"/>
            <a:chExt cx="6424989" cy="487672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42875"/>
              <a:ext cx="6424989" cy="3800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100F0D"/>
                  </a:solidFill>
                  <a:latin typeface="Codec Pro"/>
                </a:rPr>
                <a:t>Схема сервиса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181402"/>
              <a:ext cx="6424989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rot="-5400000">
            <a:off x="13241325" y="5185091"/>
            <a:ext cx="1522407" cy="0"/>
          </a:xfrm>
          <a:prstGeom prst="line">
            <a:avLst/>
          </a:prstGeom>
          <a:ln cap="rnd" w="47625">
            <a:solidFill>
              <a:srgbClr val="100F0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8234216" y="2939681"/>
            <a:ext cx="429156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Flask web server, API + базовый интерфейс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34216" y="6367761"/>
            <a:ext cx="42915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Обученная модель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52512" y="0"/>
            <a:ext cx="6835488" cy="10287000"/>
          </a:xfrm>
          <a:prstGeom prst="rect">
            <a:avLst/>
          </a:prstGeom>
          <a:solidFill>
            <a:srgbClr val="F87B4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66694" y="2762277"/>
            <a:ext cx="9007588" cy="4362395"/>
            <a:chOff x="0" y="0"/>
            <a:chExt cx="12010118" cy="58165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12010118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100F0D"/>
                  </a:solidFill>
                  <a:latin typeface="Codec Pro"/>
                </a:rPr>
                <a:t>Модель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52602"/>
              <a:ext cx="12010118" cy="346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100F0D"/>
                  </a:solidFill>
                  <a:latin typeface="Codec Pro"/>
                </a:rPr>
                <a:t>Мы остановились на n-грамма Bag-of-Words. Преимущества: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100F0D"/>
                  </a:solidFill>
                  <a:latin typeface="Codec Pro"/>
                </a:rPr>
                <a:t>Эффективность модели (</a:t>
              </a:r>
              <a:r>
                <a:rPr lang="en-US" sz="3000">
                  <a:solidFill>
                    <a:srgbClr val="100F0D"/>
                  </a:solidFill>
                  <a:latin typeface="Codec Pro Bold"/>
                </a:rPr>
                <a:t>90%*</a:t>
              </a:r>
              <a:r>
                <a:rPr lang="en-US" sz="3000">
                  <a:solidFill>
                    <a:srgbClr val="100F0D"/>
                  </a:solidFill>
                  <a:latin typeface="Codec Pro"/>
                </a:rPr>
                <a:t> точность)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100F0D"/>
                  </a:solidFill>
                  <a:latin typeface="Codec Pro"/>
                </a:rPr>
                <a:t>Низкое потребление ресурсов во время обучения и работы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48417" y="1524027"/>
            <a:ext cx="4610883" cy="7477070"/>
            <a:chOff x="0" y="0"/>
            <a:chExt cx="6147844" cy="99694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42875"/>
              <a:ext cx="6147844" cy="197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Codec Pro"/>
                </a:rPr>
                <a:t>Стек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52602"/>
              <a:ext cx="6147844" cy="7616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Python 3.7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Обработка данных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Sklearn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Openpyxl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Обучение модели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SpaCy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Веб-сервис</a:t>
              </a:r>
            </a:p>
            <a:p>
              <a:pPr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odec Pro"/>
                </a:rPr>
                <a:t>Flask package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90159" y="8589159"/>
            <a:ext cx="669141" cy="669141"/>
            <a:chOff x="0" y="0"/>
            <a:chExt cx="892188" cy="89218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00F0D"/>
                  </a:solidFill>
                  <a:latin typeface="Codec Pro Bold"/>
                </a:rPr>
                <a:t>5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5181" y="9461486"/>
            <a:ext cx="2267109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*Приложение 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6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90159" y="8589159"/>
            <a:ext cx="669141" cy="669141"/>
            <a:chOff x="0" y="0"/>
            <a:chExt cx="892188" cy="89218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 Bold"/>
                </a:rPr>
                <a:t>6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0309" y="3392036"/>
            <a:ext cx="3498426" cy="586626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743025" y="1988593"/>
            <a:ext cx="4344883" cy="869593"/>
            <a:chOff x="0" y="0"/>
            <a:chExt cx="5793177" cy="1159457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5793177" cy="115945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56045" y="59028"/>
              <a:ext cx="4881086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3999">
                  <a:solidFill>
                    <a:srgbClr val="100F0D"/>
                  </a:solidFill>
                  <a:latin typeface="Codec Pro"/>
                </a:rPr>
                <a:t>Данные банка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45487" y="1928090"/>
            <a:ext cx="791456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100F0D"/>
                </a:solidFill>
                <a:latin typeface="Codec Pro"/>
              </a:rPr>
              <a:t>РЕЗУЛЬТАТ РАБОТЫ*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743025" y="4775419"/>
            <a:ext cx="4344883" cy="869593"/>
            <a:chOff x="0" y="0"/>
            <a:chExt cx="5793177" cy="115945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5793177" cy="115945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56045" y="59028"/>
              <a:ext cx="4881086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3999">
                  <a:solidFill>
                    <a:srgbClr val="100F0D"/>
                  </a:solidFill>
                  <a:latin typeface="Codec Pro"/>
                </a:rPr>
                <a:t>Данные LMD**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743025" y="7066945"/>
            <a:ext cx="6090140" cy="869593"/>
            <a:chOff x="0" y="0"/>
            <a:chExt cx="8120186" cy="1159457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8120186" cy="115945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39230" y="59028"/>
              <a:ext cx="6841726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00"/>
                </a:lnSpc>
              </a:pPr>
              <a:r>
                <a:rPr lang="en-US" sz="3999">
                  <a:solidFill>
                    <a:srgbClr val="100F0D"/>
                  </a:solidFill>
                  <a:latin typeface="Codec Pro"/>
                </a:rPr>
                <a:t>Данные Кинопоиска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52886" y="9220200"/>
            <a:ext cx="2267109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*Приложение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5584" y="9614535"/>
            <a:ext cx="4157186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737373"/>
                </a:solidFill>
                <a:latin typeface="Codec Pro"/>
              </a:rPr>
              <a:t>**LMD - Large Movie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3025" y="3254828"/>
            <a:ext cx="618170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odec Pro"/>
              </a:rPr>
              <a:t>Для большинства диалогов корректная окраска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3025" y="6041654"/>
            <a:ext cx="61817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odec Pro"/>
              </a:rPr>
              <a:t>~88.0 macro-F score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43025" y="8333180"/>
            <a:ext cx="618170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odec Pro"/>
              </a:rPr>
              <a:t>~90.0 macro-F score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667949" cy="10287000"/>
          </a:xfrm>
          <a:prstGeom prst="rect">
            <a:avLst/>
          </a:prstGeom>
          <a:solidFill>
            <a:srgbClr val="F6E6E1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90159" y="8589159"/>
            <a:ext cx="669141" cy="669141"/>
            <a:chOff x="0" y="0"/>
            <a:chExt cx="892188" cy="89218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00F0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26032" y="55569"/>
              <a:ext cx="44012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Codec Pro Bold"/>
                </a:rPr>
                <a:t>7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-10800000">
            <a:off x="9144000" y="5105400"/>
            <a:ext cx="6297457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9144000" y="7477268"/>
            <a:ext cx="6297457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70240" y="721225"/>
            <a:ext cx="5927468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00F0D"/>
                </a:solidFill>
                <a:latin typeface="Codec Pro"/>
              </a:rPr>
              <a:t>Варианты Использования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180018"/>
            <a:ext cx="6767334" cy="351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•  Интеграция со средой Почта Банка позволит автоматически вести статистику по сообщениям за промежутки времени. Например, сервис уведомит сотрудников о возросшем недовольстве за последнюю неделю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885505"/>
            <a:ext cx="676733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•  Остальные случаи уже рассмотрены в описании кейса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70203"/>
            <a:ext cx="676733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•  Нейтральность сообщения говорит о том, что оно не требует внимания со стороны 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0" y="2999293"/>
            <a:ext cx="6239214" cy="6863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318950"/>
          </a:xfrm>
          <a:prstGeom prst="rect">
            <a:avLst/>
          </a:prstGeom>
          <a:solidFill>
            <a:srgbClr val="F87B4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90159" y="1028700"/>
            <a:ext cx="669141" cy="669141"/>
            <a:chOff x="0" y="0"/>
            <a:chExt cx="892188" cy="89218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92188" cy="89218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95477" y="89998"/>
              <a:ext cx="50123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00F0D"/>
                  </a:solidFill>
                  <a:latin typeface="Codec Pro Bold"/>
                </a:rPr>
                <a:t>8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73007" y="3841624"/>
            <a:ext cx="8964867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Недостаток данных не позволяет точно рассчитать экономический эффект, однако на основе аналитики других продуктов  можно рассчитывать на привлечение новых клиентов и сохранение старых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3007" y="923925"/>
            <a:ext cx="1424285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Codec Pro"/>
              </a:rPr>
              <a:t>Экономический эффект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6126" y="7213629"/>
            <a:ext cx="556638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Затраты на доработку и интеграцию: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1829235" y="3179355"/>
            <a:ext cx="5780524" cy="6078945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1172988" y="6815114"/>
            <a:ext cx="8964886" cy="0"/>
          </a:xfrm>
          <a:prstGeom prst="line">
            <a:avLst/>
          </a:prstGeom>
          <a:ln cap="rnd" w="952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320918" y="7461279"/>
            <a:ext cx="260381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 Bold"/>
              </a:rPr>
              <a:t>3 000 000 руб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6126" y="8494915"/>
            <a:ext cx="556638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"/>
              </a:rPr>
              <a:t>Срок разработки: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01972" y="8494915"/>
            <a:ext cx="224170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00F0D"/>
                </a:solidFill>
                <a:latin typeface="Codec Pro Bold"/>
              </a:rPr>
              <a:t>6-8 месяцев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DAEqG7cW7Vc</dc:identifier>
  <dcterms:modified xsi:type="dcterms:W3CDTF">2011-08-01T06:04:30Z</dcterms:modified>
  <cp:revision>1</cp:revision>
  <dc:title>Кейс Почта Банк</dc:title>
</cp:coreProperties>
</file>